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27" r:id="rId2"/>
    <p:sldId id="328" r:id="rId3"/>
    <p:sldId id="329" r:id="rId4"/>
    <p:sldId id="330" r:id="rId5"/>
    <p:sldId id="257" r:id="rId6"/>
    <p:sldId id="302" r:id="rId7"/>
    <p:sldId id="310" r:id="rId8"/>
    <p:sldId id="318" r:id="rId9"/>
    <p:sldId id="319" r:id="rId10"/>
    <p:sldId id="320" r:id="rId11"/>
    <p:sldId id="321" r:id="rId12"/>
    <p:sldId id="322" r:id="rId13"/>
    <p:sldId id="323" r:id="rId14"/>
    <p:sldId id="324" r:id="rId15"/>
    <p:sldId id="325" r:id="rId16"/>
    <p:sldId id="32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AF22"/>
    <a:srgbClr val="EDB929"/>
    <a:srgbClr val="F6C12D"/>
    <a:srgbClr val="F6CB2F"/>
    <a:srgbClr val="F5B819"/>
    <a:srgbClr val="FFDF44"/>
    <a:srgbClr val="FFEA5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33" d="100"/>
          <a:sy n="33" d="100"/>
        </p:scale>
        <p:origin x="-85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6DE68D-1DCD-224A-BB3A-4066DB76296B}" type="datetimeFigureOut">
              <a:rPr lang="en-US" smtClean="0"/>
              <a:t>7/28/19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FDEE6D-BAE3-FF41-B305-B1DFEBEFFC2A}" type="slidenum">
              <a:rPr lang="en-US" smtClean="0"/>
              <a:t>‹#›</a:t>
            </a:fld>
            <a:endParaRPr lang="en-US"/>
          </a:p>
        </p:txBody>
      </p:sp>
    </p:spTree>
    <p:extLst>
      <p:ext uri="{BB962C8B-B14F-4D97-AF65-F5344CB8AC3E}">
        <p14:creationId xmlns:p14="http://schemas.microsoft.com/office/powerpoint/2010/main" val="42708206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www.careerchoices.com</a:t>
            </a:r>
            <a:r>
              <a:rPr lang="en-US" dirty="0" smtClean="0"/>
              <a:t>/lounge/</a:t>
            </a:r>
            <a:r>
              <a:rPr lang="en-US" smtClean="0"/>
              <a:t>cupboard_activities.html</a:t>
            </a:r>
            <a:endParaRPr lang="en-US" dirty="0" smtClean="0"/>
          </a:p>
          <a:p>
            <a:endParaRPr lang="en-US" dirty="0" smtClean="0"/>
          </a:p>
          <a:p>
            <a:r>
              <a:rPr lang="en-US" dirty="0" smtClean="0"/>
              <a:t>https://</a:t>
            </a:r>
            <a:r>
              <a:rPr lang="en-US" dirty="0" err="1" smtClean="0"/>
              <a:t>www.forbes.com</a:t>
            </a:r>
            <a:r>
              <a:rPr lang="en-US" dirty="0" smtClean="0"/>
              <a:t>/sites/</a:t>
            </a:r>
            <a:r>
              <a:rPr lang="en-US" dirty="0" err="1" smtClean="0"/>
              <a:t>andrewrossow</a:t>
            </a:r>
            <a:r>
              <a:rPr lang="en-US" dirty="0" smtClean="0"/>
              <a:t>/2018/04/26/nfl-players-need-a-playbook-when-managing-their-financial-future/#71189fd7fa9b</a:t>
            </a:r>
            <a:endParaRPr lang="en-US" dirty="0"/>
          </a:p>
        </p:txBody>
      </p:sp>
      <p:sp>
        <p:nvSpPr>
          <p:cNvPr id="4" name="Slide Number Placeholder 3"/>
          <p:cNvSpPr>
            <a:spLocks noGrp="1"/>
          </p:cNvSpPr>
          <p:nvPr>
            <p:ph type="sldNum" sz="quarter" idx="10"/>
          </p:nvPr>
        </p:nvSpPr>
        <p:spPr/>
        <p:txBody>
          <a:bodyPr/>
          <a:lstStyle/>
          <a:p>
            <a:fld id="{CEFDEE6D-BAE3-FF41-B305-B1DFEBEFFC2A}" type="slidenum">
              <a:rPr lang="en-US" smtClean="0"/>
              <a:t>4</a:t>
            </a:fld>
            <a:endParaRPr lang="en-US"/>
          </a:p>
        </p:txBody>
      </p:sp>
    </p:spTree>
    <p:extLst>
      <p:ext uri="{BB962C8B-B14F-4D97-AF65-F5344CB8AC3E}">
        <p14:creationId xmlns:p14="http://schemas.microsoft.com/office/powerpoint/2010/main" val="1891417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a:xfrm>
            <a:off x="6363347" y="6356350"/>
            <a:ext cx="2085975" cy="365125"/>
          </a:xfrm>
          <a:prstGeom prst="rect">
            <a:avLst/>
          </a:prstGeom>
        </p:spPr>
        <p:txBody>
          <a:bodyPr/>
          <a:lstStyle/>
          <a:p>
            <a:fld id="{216C5678-EE20-4FA5-88E2-6E0BD67A2E26}" type="datetime1">
              <a:rPr lang="en-US" smtClean="0"/>
              <a:t>7/28/19</a:t>
            </a:fld>
            <a:endParaRPr lang="en-US" dirty="0"/>
          </a:p>
        </p:txBody>
      </p:sp>
      <p:sp>
        <p:nvSpPr>
          <p:cNvPr id="8" name="Slide Number Placeholder 7"/>
          <p:cNvSpPr>
            <a:spLocks noGrp="1"/>
          </p:cNvSpPr>
          <p:nvPr>
            <p:ph type="sldNum" sz="quarter" idx="11"/>
          </p:nvPr>
        </p:nvSpPr>
        <p:spPr>
          <a:xfrm>
            <a:off x="8543278" y="6356350"/>
            <a:ext cx="561975" cy="365125"/>
          </a:xfrm>
          <a:prstGeom prst="rect">
            <a:avLst/>
          </a:prstGeom>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EA051B39-B140-43FE-96DB-472A2B59CE7C}" type="datetime1">
              <a:rPr lang="en-US" smtClean="0"/>
              <a:t>7/28/19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DA600BB2-27C5-458B-ABCE-839C88CF47CE}" type="datetime1">
              <a:rPr lang="en-US" smtClean="0"/>
              <a:t>7/28/19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B11D738E-8962-435F-8C43-147B8DD7E819}" type="datetime1">
              <a:rPr lang="en-US" smtClean="0"/>
              <a:t>7/28/19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09CAEA93-55E7-4DA9-90C2-089A26EEFEC4}" type="datetime1">
              <a:rPr lang="en-US" smtClean="0"/>
              <a:t>7/28/19</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a:xfrm>
            <a:off x="6363347" y="6356350"/>
            <a:ext cx="2085975" cy="365125"/>
          </a:xfrm>
          <a:prstGeom prst="rect">
            <a:avLst/>
          </a:prstGeom>
        </p:spPr>
        <p:txBody>
          <a:bodyPr/>
          <a:lstStyle/>
          <a:p>
            <a:fld id="{E34CF3C7-6809-4F39-BD67-A75817BDDE0A}" type="datetime1">
              <a:rPr lang="en-US" smtClean="0"/>
              <a:t>7/28/19</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a:xfrm>
            <a:off x="6363347" y="6356350"/>
            <a:ext cx="2085975" cy="365125"/>
          </a:xfrm>
          <a:prstGeom prst="rect">
            <a:avLst/>
          </a:prstGeom>
        </p:spPr>
        <p:txBody>
          <a:bodyPr/>
          <a:lstStyle/>
          <a:p>
            <a:fld id="{F7EAEB24-CE78-465C-A726-91D0868FA48F}" type="datetime1">
              <a:rPr lang="en-US" smtClean="0"/>
              <a:t>7/28/19</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363347" y="6356350"/>
            <a:ext cx="2085975" cy="365125"/>
          </a:xfrm>
          <a:prstGeom prst="rect">
            <a:avLst/>
          </a:prstGeom>
        </p:spPr>
        <p:txBody>
          <a:bodyPr/>
          <a:lstStyle/>
          <a:p>
            <a:fld id="{40BAADF0-1749-4E8B-9691-B44A5F8C0895}" type="datetime1">
              <a:rPr lang="en-US" smtClean="0"/>
              <a:t>7/28/19</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363347" y="6356350"/>
            <a:ext cx="2085975" cy="365125"/>
          </a:xfrm>
          <a:prstGeom prst="rect">
            <a:avLst/>
          </a:prstGeom>
        </p:spPr>
        <p:txBody>
          <a:bodyPr/>
          <a:lstStyle/>
          <a:p>
            <a:fld id="{A8AF628A-A867-4937-BBE5-207DB6F9C51A}" type="datetime1">
              <a:rPr lang="en-US" smtClean="0"/>
              <a:t>7/28/19</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363347" y="6356350"/>
            <a:ext cx="2085975" cy="365125"/>
          </a:xfrm>
          <a:prstGeom prst="rect">
            <a:avLst/>
          </a:prstGeom>
        </p:spPr>
        <p:txBody>
          <a:bodyPr/>
          <a:lstStyle/>
          <a:p>
            <a:fld id="{118BBB94-68E6-4675-A946-F1C5994EDBD7}" type="datetime1">
              <a:rPr lang="en-US" smtClean="0"/>
              <a:t>7/28/19</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363347" y="6356350"/>
            <a:ext cx="2085975" cy="365125"/>
          </a:xfrm>
          <a:prstGeom prst="rect">
            <a:avLst/>
          </a:prstGeom>
        </p:spPr>
        <p:txBody>
          <a:bodyPr/>
          <a:lstStyle/>
          <a:p>
            <a:fld id="{DC3B8377-21E3-4835-B75D-4E2847E2750F}" type="datetime1">
              <a:rPr lang="en-US" smtClean="0"/>
              <a:t>7/28/19</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a:xfrm>
            <a:off x="8543278" y="6356350"/>
            <a:ext cx="561975" cy="365125"/>
          </a:xfrm>
          <a:prstGeom prst="rect">
            <a:avLst/>
          </a:prstGeom>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2000">
              <a:srgbClr val="EDAF22"/>
            </a:gs>
            <a:gs pos="100000">
              <a:srgbClr val="FFFFFF"/>
            </a:gs>
          </a:gsLst>
          <a:lin ang="57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dirty="0" smtClean="0"/>
              <a:t>Vision + Energy = Success</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dirty="0" smtClean="0"/>
              <a:t>Click to edit Master text </a:t>
            </a:r>
            <a:r>
              <a:rPr lang="en-US" dirty="0" err="1" smtClean="0"/>
              <a:t>style</a:t>
            </a:r>
            <a:r>
              <a:rPr lang="en-US" sz="3600" b="1" u="sng" dirty="0" err="1" smtClean="0">
                <a:solidFill>
                  <a:schemeClr val="tx1"/>
                </a:solidFill>
              </a:rPr>
              <a:t>Objective</a:t>
            </a:r>
            <a:r>
              <a:rPr lang="en-US" sz="3600" b="1" u="sng" dirty="0" smtClean="0">
                <a:solidFill>
                  <a:schemeClr val="tx1"/>
                </a:solidFill>
              </a:rPr>
              <a:t>: </a:t>
            </a:r>
          </a:p>
          <a:p>
            <a:r>
              <a:rPr lang="en-US" sz="3600" dirty="0" smtClean="0">
                <a:solidFill>
                  <a:schemeClr val="tx1"/>
                </a:solidFill>
              </a:rPr>
              <a:t>Students will learn that success doesn’t come solely from daydreaming, but by combining a vision with appropriate and necessary actions.</a:t>
            </a:r>
          </a:p>
          <a:p>
            <a:endParaRPr lang="en-US" sz="1000" smtClean="0"/>
          </a:p>
          <a:p>
            <a:pPr lvl="0"/>
            <a:r>
              <a:rPr lang="en-US" smtClean="0"/>
              <a: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p:nvPr userDrawn="1"/>
        </p:nvPicPr>
        <p:blipFill>
          <a:blip r:embed="rId13">
            <a:extLst>
              <a:ext uri="{BEBA8EAE-BF5A-486C-A8C5-ECC9F3942E4B}">
                <a14:imgProps xmlns:a14="http://schemas.microsoft.com/office/drawing/2010/main">
                  <a14:imgLayer r:embed="rId1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7008423" y="4908685"/>
            <a:ext cx="2015005" cy="184574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8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www.careerchoices.com/lounge/cupboard_activitie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Activity 138-139: </a:t>
            </a:r>
            <a:br>
              <a:rPr lang="en-US" sz="4800" dirty="0" smtClean="0"/>
            </a:br>
            <a:r>
              <a:rPr lang="en-US" sz="4800" dirty="0" smtClean="0"/>
              <a:t>Employee or Employer</a:t>
            </a:r>
            <a:endParaRPr lang="en-US" sz="4800" b="1" dirty="0"/>
          </a:p>
        </p:txBody>
      </p:sp>
      <p:sp>
        <p:nvSpPr>
          <p:cNvPr id="3" name="Content Placeholder 2"/>
          <p:cNvSpPr>
            <a:spLocks noGrp="1"/>
          </p:cNvSpPr>
          <p:nvPr>
            <p:ph idx="1"/>
          </p:nvPr>
        </p:nvSpPr>
        <p:spPr/>
        <p:txBody>
          <a:bodyPr>
            <a:noAutofit/>
          </a:bodyPr>
          <a:lstStyle/>
          <a:p>
            <a:r>
              <a:rPr lang="en-US" sz="2800" dirty="0">
                <a:solidFill>
                  <a:schemeClr val="tx2"/>
                </a:solidFill>
              </a:rPr>
              <a:t>Read the sentences and check the appropriate box that best describes or comes close to, your feelings.</a:t>
            </a:r>
          </a:p>
          <a:p>
            <a:r>
              <a:rPr lang="en-US" sz="2800" dirty="0">
                <a:solidFill>
                  <a:schemeClr val="tx2"/>
                </a:solidFill>
              </a:rPr>
              <a:t>When finished, total your score.</a:t>
            </a:r>
          </a:p>
          <a:p>
            <a:pPr lvl="1"/>
            <a:r>
              <a:rPr lang="en-US" sz="2800" dirty="0">
                <a:solidFill>
                  <a:schemeClr val="tx2"/>
                </a:solidFill>
              </a:rPr>
              <a:t>A number one has a weight of one, a number two scores a two, and a three equals three points. </a:t>
            </a:r>
          </a:p>
          <a:p>
            <a:r>
              <a:rPr lang="en-US" sz="2800" dirty="0">
                <a:solidFill>
                  <a:schemeClr val="tx2"/>
                </a:solidFill>
              </a:rPr>
              <a:t>If your total score is between a 12 and 16, you are a good candidate and should consider starting your own business at some time.</a:t>
            </a:r>
          </a:p>
        </p:txBody>
      </p:sp>
    </p:spTree>
    <p:extLst>
      <p:ext uri="{BB962C8B-B14F-4D97-AF65-F5344CB8AC3E}">
        <p14:creationId xmlns:p14="http://schemas.microsoft.com/office/powerpoint/2010/main" val="282922358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Structured vs. Flexible Hours</a:t>
            </a:r>
            <a:endParaRPr lang="en-US" sz="4800" b="1" dirty="0"/>
          </a:p>
        </p:txBody>
      </p:sp>
      <p:sp>
        <p:nvSpPr>
          <p:cNvPr id="3" name="Content Placeholder 2"/>
          <p:cNvSpPr>
            <a:spLocks noGrp="1"/>
          </p:cNvSpPr>
          <p:nvPr>
            <p:ph idx="1"/>
          </p:nvPr>
        </p:nvSpPr>
        <p:spPr/>
        <p:txBody>
          <a:bodyPr>
            <a:noAutofit/>
          </a:bodyPr>
          <a:lstStyle/>
          <a:p>
            <a:r>
              <a:rPr lang="en-US" sz="2400" u="sng" dirty="0">
                <a:solidFill>
                  <a:srgbClr val="FF0000"/>
                </a:solidFill>
              </a:rPr>
              <a:t>Structured Hours</a:t>
            </a:r>
            <a:r>
              <a:rPr lang="en-US" sz="2400" dirty="0">
                <a:solidFill>
                  <a:srgbClr val="004080"/>
                </a:solidFill>
              </a:rPr>
              <a:t>: Strictly prescribed and probably monitored work hours.  </a:t>
            </a:r>
          </a:p>
          <a:p>
            <a:pPr marL="0" indent="0">
              <a:buNone/>
            </a:pPr>
            <a:r>
              <a:rPr lang="en-US" sz="2400" dirty="0">
                <a:solidFill>
                  <a:srgbClr val="004080"/>
                </a:solidFill>
              </a:rPr>
              <a:t>For example:    8 a.m. – 5 p.m. Monday – Friday.  </a:t>
            </a:r>
          </a:p>
          <a:p>
            <a:pPr lvl="1"/>
            <a:r>
              <a:rPr lang="en-US" sz="2400" dirty="0">
                <a:solidFill>
                  <a:srgbClr val="004080"/>
                </a:solidFill>
              </a:rPr>
              <a:t>You are expected to be at your job ON TIME!  If you are the news anchor for the 10pm news, you better be at your desk at 10 p.m. when the cameras start rolling!</a:t>
            </a:r>
          </a:p>
          <a:p>
            <a:r>
              <a:rPr lang="en-US" sz="2400" dirty="0">
                <a:solidFill>
                  <a:srgbClr val="00B050"/>
                </a:solidFill>
              </a:rPr>
              <a:t>Flexible Hours</a:t>
            </a:r>
            <a:r>
              <a:rPr lang="en-US" sz="2400" dirty="0">
                <a:solidFill>
                  <a:schemeClr val="bg1"/>
                </a:solidFill>
              </a:rPr>
              <a:t>:  </a:t>
            </a:r>
            <a:r>
              <a:rPr lang="en-US" sz="2400" dirty="0">
                <a:solidFill>
                  <a:srgbClr val="004080"/>
                </a:solidFill>
              </a:rPr>
              <a:t>Work hours that provides more leeway.</a:t>
            </a:r>
          </a:p>
          <a:p>
            <a:pPr lvl="1"/>
            <a:r>
              <a:rPr lang="en-US" sz="2400" dirty="0">
                <a:solidFill>
                  <a:srgbClr val="004080"/>
                </a:solidFill>
              </a:rPr>
              <a:t>You might be able to work any 8 hours you’d like to between 7am and 7pm.  </a:t>
            </a:r>
          </a:p>
          <a:p>
            <a:pPr lvl="1"/>
            <a:r>
              <a:rPr lang="en-US" sz="2400" dirty="0">
                <a:solidFill>
                  <a:srgbClr val="004080"/>
                </a:solidFill>
              </a:rPr>
              <a:t>Self-employed people can be free to set their hours any way they’d like.</a:t>
            </a:r>
          </a:p>
          <a:p>
            <a:pPr>
              <a:buNone/>
            </a:pPr>
            <a:endParaRPr lang="en-US" sz="2400" dirty="0"/>
          </a:p>
          <a:p>
            <a:endParaRPr lang="en-US" sz="2400" dirty="0"/>
          </a:p>
        </p:txBody>
      </p:sp>
    </p:spTree>
    <p:extLst>
      <p:ext uri="{BB962C8B-B14F-4D97-AF65-F5344CB8AC3E}">
        <p14:creationId xmlns:p14="http://schemas.microsoft.com/office/powerpoint/2010/main" val="156636711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Pay</a:t>
            </a:r>
            <a:endParaRPr lang="en-US" sz="4800" b="1" dirty="0"/>
          </a:p>
        </p:txBody>
      </p:sp>
      <p:sp>
        <p:nvSpPr>
          <p:cNvPr id="3" name="Content Placeholder 2"/>
          <p:cNvSpPr>
            <a:spLocks noGrp="1"/>
          </p:cNvSpPr>
          <p:nvPr>
            <p:ph idx="1"/>
          </p:nvPr>
        </p:nvSpPr>
        <p:spPr/>
        <p:txBody>
          <a:bodyPr>
            <a:noAutofit/>
          </a:bodyPr>
          <a:lstStyle/>
          <a:p>
            <a:r>
              <a:rPr lang="en-US" sz="2400" dirty="0">
                <a:solidFill>
                  <a:srgbClr val="FF0000"/>
                </a:solidFill>
              </a:rPr>
              <a:t>Working for a salary</a:t>
            </a:r>
            <a:r>
              <a:rPr lang="en-US" sz="2400" dirty="0">
                <a:solidFill>
                  <a:srgbClr val="004080"/>
                </a:solidFill>
              </a:rPr>
              <a:t>: Being paid by the hour or by the month.</a:t>
            </a:r>
          </a:p>
          <a:p>
            <a:r>
              <a:rPr lang="en-US" sz="2400" dirty="0">
                <a:solidFill>
                  <a:srgbClr val="00B050"/>
                </a:solidFill>
              </a:rPr>
              <a:t>Working on a freelance or commission bases</a:t>
            </a:r>
            <a:r>
              <a:rPr lang="en-US" sz="2400" dirty="0">
                <a:solidFill>
                  <a:srgbClr val="004080"/>
                </a:solidFill>
              </a:rPr>
              <a:t>: Paid by the job or paid by commission (a percentage of their sales).</a:t>
            </a:r>
          </a:p>
          <a:p>
            <a:r>
              <a:rPr lang="en-US" sz="2400" dirty="0">
                <a:solidFill>
                  <a:srgbClr val="004080"/>
                </a:solidFill>
              </a:rPr>
              <a:t>Freelancers are paid by the job. Salespeople and agents are paid commissions, usually a percentage of their sales.</a:t>
            </a:r>
          </a:p>
          <a:p>
            <a:r>
              <a:rPr lang="en-US" sz="2400" dirty="0">
                <a:solidFill>
                  <a:srgbClr val="00B0F0"/>
                </a:solidFill>
              </a:rPr>
              <a:t>Example</a:t>
            </a:r>
            <a:r>
              <a:rPr lang="en-US" sz="2400" dirty="0">
                <a:solidFill>
                  <a:srgbClr val="004080"/>
                </a:solidFill>
              </a:rPr>
              <a:t>: If a real estate broker receives a commission of 6 percent, they would earn $6000 for listing and selling a $100,000 house.</a:t>
            </a:r>
          </a:p>
          <a:p>
            <a:endParaRPr lang="en-US" sz="2400" dirty="0">
              <a:solidFill>
                <a:schemeClr val="bg1"/>
              </a:solidFill>
            </a:endParaRPr>
          </a:p>
        </p:txBody>
      </p:sp>
    </p:spTree>
    <p:extLst>
      <p:ext uri="{BB962C8B-B14F-4D97-AF65-F5344CB8AC3E}">
        <p14:creationId xmlns:p14="http://schemas.microsoft.com/office/powerpoint/2010/main" val="219467361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Location</a:t>
            </a:r>
            <a:endParaRPr lang="en-US" sz="4800" b="1" dirty="0"/>
          </a:p>
        </p:txBody>
      </p:sp>
      <p:sp>
        <p:nvSpPr>
          <p:cNvPr id="3" name="Content Placeholder 2"/>
          <p:cNvSpPr>
            <a:spLocks noGrp="1"/>
          </p:cNvSpPr>
          <p:nvPr>
            <p:ph idx="1"/>
          </p:nvPr>
        </p:nvSpPr>
        <p:spPr/>
        <p:txBody>
          <a:bodyPr>
            <a:noAutofit/>
          </a:bodyPr>
          <a:lstStyle/>
          <a:p>
            <a:r>
              <a:rPr lang="en-US" sz="2400" dirty="0">
                <a:solidFill>
                  <a:srgbClr val="FF0000"/>
                </a:solidFill>
              </a:rPr>
              <a:t>Telecommuting:</a:t>
            </a:r>
            <a:r>
              <a:rPr lang="en-US" sz="2400" dirty="0">
                <a:solidFill>
                  <a:schemeClr val="bg1"/>
                </a:solidFill>
              </a:rPr>
              <a:t> </a:t>
            </a:r>
            <a:r>
              <a:rPr lang="en-US" sz="2400" dirty="0">
                <a:solidFill>
                  <a:srgbClr val="004080"/>
                </a:solidFill>
              </a:rPr>
              <a:t>Combines the security of working for an established company with the flexibility of completing your work at home.</a:t>
            </a:r>
          </a:p>
          <a:p>
            <a:r>
              <a:rPr lang="en-US" sz="2400" dirty="0">
                <a:solidFill>
                  <a:srgbClr val="004080"/>
                </a:solidFill>
              </a:rPr>
              <a:t>While telecommuting, you might live in Boulder, Colorado while the company is based in California or New York….but still work from home!</a:t>
            </a:r>
          </a:p>
          <a:p>
            <a:endParaRPr lang="en-US" sz="2400" dirty="0">
              <a:solidFill>
                <a:schemeClr val="bg1"/>
              </a:solidFill>
            </a:endParaRPr>
          </a:p>
        </p:txBody>
      </p:sp>
    </p:spTree>
    <p:extLst>
      <p:ext uri="{BB962C8B-B14F-4D97-AF65-F5344CB8AC3E}">
        <p14:creationId xmlns:p14="http://schemas.microsoft.com/office/powerpoint/2010/main" val="319769434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Locations</a:t>
            </a:r>
            <a:endParaRPr lang="en-US" sz="4800" b="1" dirty="0"/>
          </a:p>
        </p:txBody>
      </p:sp>
      <p:sp>
        <p:nvSpPr>
          <p:cNvPr id="3" name="Content Placeholder 2"/>
          <p:cNvSpPr>
            <a:spLocks noGrp="1"/>
          </p:cNvSpPr>
          <p:nvPr>
            <p:ph idx="1"/>
          </p:nvPr>
        </p:nvSpPr>
        <p:spPr/>
        <p:txBody>
          <a:bodyPr>
            <a:noAutofit/>
          </a:bodyPr>
          <a:lstStyle/>
          <a:p>
            <a:r>
              <a:rPr lang="en-US" sz="2400" dirty="0">
                <a:solidFill>
                  <a:srgbClr val="00B050"/>
                </a:solidFill>
              </a:rPr>
              <a:t>Home-based Business</a:t>
            </a:r>
            <a:r>
              <a:rPr lang="en-US" sz="2400" dirty="0">
                <a:solidFill>
                  <a:srgbClr val="004080"/>
                </a:solidFill>
              </a:rPr>
              <a:t>: Technology has helped make it easier to start and maintain a home-based business.</a:t>
            </a:r>
          </a:p>
          <a:p>
            <a:r>
              <a:rPr lang="en-US" sz="2400" dirty="0">
                <a:solidFill>
                  <a:srgbClr val="004080"/>
                </a:solidFill>
              </a:rPr>
              <a:t>You could have all the software programs, fax/printer machines, and the internet to assist you in working from home.  </a:t>
            </a:r>
          </a:p>
          <a:p>
            <a:r>
              <a:rPr lang="en-US" sz="2400" dirty="0">
                <a:solidFill>
                  <a:srgbClr val="004080"/>
                </a:solidFill>
              </a:rPr>
              <a:t>Many internet programs can help you be your own bookkeeper, graphic artist, marketing expert, and shipper making the job easier to complete from home!</a:t>
            </a:r>
          </a:p>
          <a:p>
            <a:endParaRPr lang="en-US" sz="2400" dirty="0">
              <a:solidFill>
                <a:schemeClr val="bg1"/>
              </a:solidFill>
            </a:endParaRPr>
          </a:p>
        </p:txBody>
      </p:sp>
    </p:spTree>
    <p:extLst>
      <p:ext uri="{BB962C8B-B14F-4D97-AF65-F5344CB8AC3E}">
        <p14:creationId xmlns:p14="http://schemas.microsoft.com/office/powerpoint/2010/main" val="10067772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Career Types</a:t>
            </a:r>
            <a:endParaRPr lang="en-US" sz="4800" b="1" dirty="0"/>
          </a:p>
        </p:txBody>
      </p:sp>
      <p:sp>
        <p:nvSpPr>
          <p:cNvPr id="3" name="Content Placeholder 2"/>
          <p:cNvSpPr>
            <a:spLocks noGrp="1"/>
          </p:cNvSpPr>
          <p:nvPr>
            <p:ph idx="1"/>
          </p:nvPr>
        </p:nvSpPr>
        <p:spPr/>
        <p:txBody>
          <a:bodyPr>
            <a:noAutofit/>
          </a:bodyPr>
          <a:lstStyle/>
          <a:p>
            <a:r>
              <a:rPr lang="en-US" sz="2400" dirty="0">
                <a:solidFill>
                  <a:srgbClr val="FF0000"/>
                </a:solidFill>
              </a:rPr>
              <a:t>Lifetime Career</a:t>
            </a:r>
            <a:r>
              <a:rPr lang="en-US" sz="2400" dirty="0">
                <a:solidFill>
                  <a:schemeClr val="bg1"/>
                </a:solidFill>
              </a:rPr>
              <a:t>: </a:t>
            </a:r>
            <a:r>
              <a:rPr lang="en-US" sz="2400" dirty="0">
                <a:solidFill>
                  <a:srgbClr val="004080"/>
                </a:solidFill>
              </a:rPr>
              <a:t>Having the same job, or kind of job, throughout your lifetime.</a:t>
            </a:r>
          </a:p>
          <a:p>
            <a:r>
              <a:rPr lang="en-US" sz="2400" dirty="0">
                <a:solidFill>
                  <a:srgbClr val="00B050"/>
                </a:solidFill>
              </a:rPr>
              <a:t>Sequential Career</a:t>
            </a:r>
            <a:r>
              <a:rPr lang="en-US" sz="2400" dirty="0">
                <a:solidFill>
                  <a:srgbClr val="004080"/>
                </a:solidFill>
              </a:rPr>
              <a:t>: series of different career throughout one’s life.</a:t>
            </a:r>
          </a:p>
          <a:p>
            <a:endParaRPr lang="en-US" sz="2400" dirty="0">
              <a:solidFill>
                <a:schemeClr val="bg1"/>
              </a:solidFill>
            </a:endParaRPr>
          </a:p>
        </p:txBody>
      </p:sp>
    </p:spTree>
    <p:extLst>
      <p:ext uri="{BB962C8B-B14F-4D97-AF65-F5344CB8AC3E}">
        <p14:creationId xmlns:p14="http://schemas.microsoft.com/office/powerpoint/2010/main" val="199601940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Anxiety</a:t>
            </a:r>
            <a:endParaRPr lang="en-US" sz="4800" b="1" dirty="0"/>
          </a:p>
        </p:txBody>
      </p:sp>
      <p:sp>
        <p:nvSpPr>
          <p:cNvPr id="3" name="Content Placeholder 2"/>
          <p:cNvSpPr>
            <a:spLocks noGrp="1"/>
          </p:cNvSpPr>
          <p:nvPr>
            <p:ph idx="1"/>
          </p:nvPr>
        </p:nvSpPr>
        <p:spPr/>
        <p:txBody>
          <a:bodyPr>
            <a:noAutofit/>
          </a:bodyPr>
          <a:lstStyle/>
          <a:p>
            <a:r>
              <a:rPr lang="en-US" sz="2400" dirty="0">
                <a:solidFill>
                  <a:srgbClr val="0070C0"/>
                </a:solidFill>
              </a:rPr>
              <a:t>Anxiety</a:t>
            </a:r>
            <a:r>
              <a:rPr lang="en-US" sz="2400" dirty="0">
                <a:solidFill>
                  <a:srgbClr val="004080"/>
                </a:solidFill>
              </a:rPr>
              <a:t>: To worry or fear about future uncertainties.</a:t>
            </a:r>
          </a:p>
          <a:p>
            <a:r>
              <a:rPr lang="en-US" sz="2400" dirty="0">
                <a:solidFill>
                  <a:srgbClr val="004080"/>
                </a:solidFill>
              </a:rPr>
              <a:t>Anxiety isn’t all bad.  Up to a certain point it will help you do a better job.</a:t>
            </a:r>
          </a:p>
          <a:p>
            <a:r>
              <a:rPr lang="en-US" sz="2400" dirty="0">
                <a:solidFill>
                  <a:srgbClr val="004080"/>
                </a:solidFill>
              </a:rPr>
              <a:t>Example: If you are afraid of tomorrow’s science test, you are more likely to prepare for it.</a:t>
            </a:r>
          </a:p>
          <a:p>
            <a:r>
              <a:rPr lang="en-US" sz="2400" dirty="0">
                <a:solidFill>
                  <a:schemeClr val="bg1"/>
                </a:solidFill>
              </a:rPr>
              <a:t>If you have </a:t>
            </a:r>
            <a:r>
              <a:rPr lang="en-US" sz="2400" i="1" dirty="0">
                <a:solidFill>
                  <a:srgbClr val="FFFF00"/>
                </a:solidFill>
              </a:rPr>
              <a:t>too</a:t>
            </a:r>
            <a:r>
              <a:rPr lang="en-US" sz="2400" dirty="0">
                <a:solidFill>
                  <a:schemeClr val="bg1"/>
                </a:solidFill>
              </a:rPr>
              <a:t> </a:t>
            </a:r>
            <a:r>
              <a:rPr lang="en-US" sz="2400" dirty="0">
                <a:solidFill>
                  <a:srgbClr val="004080"/>
                </a:solidFill>
              </a:rPr>
              <a:t>much anxiety, you will be too nervous to do a good job and your performance will suffer.</a:t>
            </a:r>
          </a:p>
          <a:p>
            <a:endParaRPr lang="en-US" sz="2400" dirty="0">
              <a:solidFill>
                <a:schemeClr val="bg1"/>
              </a:solidFill>
            </a:endParaRPr>
          </a:p>
        </p:txBody>
      </p:sp>
    </p:spTree>
    <p:extLst>
      <p:ext uri="{BB962C8B-B14F-4D97-AF65-F5344CB8AC3E}">
        <p14:creationId xmlns:p14="http://schemas.microsoft.com/office/powerpoint/2010/main" val="53777948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Anxiety Tolerance</a:t>
            </a:r>
            <a:endParaRPr lang="en-US" sz="4800" b="1" dirty="0"/>
          </a:p>
        </p:txBody>
      </p:sp>
      <p:sp>
        <p:nvSpPr>
          <p:cNvPr id="3" name="Content Placeholder 2"/>
          <p:cNvSpPr>
            <a:spLocks noGrp="1"/>
          </p:cNvSpPr>
          <p:nvPr>
            <p:ph idx="1"/>
          </p:nvPr>
        </p:nvSpPr>
        <p:spPr/>
        <p:txBody>
          <a:bodyPr>
            <a:noAutofit/>
          </a:bodyPr>
          <a:lstStyle/>
          <a:p>
            <a:r>
              <a:rPr lang="en-US" sz="2400" dirty="0">
                <a:solidFill>
                  <a:schemeClr val="accent5"/>
                </a:solidFill>
              </a:rPr>
              <a:t>Anxiety Tolerance </a:t>
            </a:r>
            <a:r>
              <a:rPr lang="en-US" sz="2400" dirty="0">
                <a:solidFill>
                  <a:schemeClr val="tx2"/>
                </a:solidFill>
              </a:rPr>
              <a:t>is how well you can deal with fears and uncertainties.</a:t>
            </a:r>
          </a:p>
          <a:p>
            <a:r>
              <a:rPr lang="en-US" sz="2400" dirty="0">
                <a:solidFill>
                  <a:schemeClr val="tx2"/>
                </a:solidFill>
              </a:rPr>
              <a:t>Some people feel that, “anything can happen,” or are confident that they can deal with whatever problems come along.</a:t>
            </a:r>
          </a:p>
          <a:p>
            <a:r>
              <a:rPr lang="en-US" sz="2400" dirty="0">
                <a:solidFill>
                  <a:schemeClr val="tx2"/>
                </a:solidFill>
              </a:rPr>
              <a:t>People with low anxiety tolerance find worry and fear hard to deal with.</a:t>
            </a:r>
          </a:p>
          <a:p>
            <a:r>
              <a:rPr lang="en-US" sz="2400" dirty="0">
                <a:solidFill>
                  <a:schemeClr val="tx2"/>
                </a:solidFill>
              </a:rPr>
              <a:t>Learning to tolerate discomfort is important.</a:t>
            </a:r>
          </a:p>
          <a:p>
            <a:r>
              <a:rPr lang="en-US" sz="2400" dirty="0">
                <a:solidFill>
                  <a:schemeClr val="tx2"/>
                </a:solidFill>
              </a:rPr>
              <a:t>Learning to act in spite of your fears is a sign of maturity.</a:t>
            </a:r>
          </a:p>
          <a:p>
            <a:endParaRPr lang="en-US" sz="2400" dirty="0">
              <a:solidFill>
                <a:schemeClr val="tx2"/>
              </a:solidFill>
            </a:endParaRPr>
          </a:p>
        </p:txBody>
      </p:sp>
    </p:spTree>
    <p:extLst>
      <p:ext uri="{BB962C8B-B14F-4D97-AF65-F5344CB8AC3E}">
        <p14:creationId xmlns:p14="http://schemas.microsoft.com/office/powerpoint/2010/main" val="339702989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Activity 141: What About Status?</a:t>
            </a:r>
            <a:endParaRPr lang="en-US" sz="4800" b="1" dirty="0"/>
          </a:p>
        </p:txBody>
      </p:sp>
      <p:sp>
        <p:nvSpPr>
          <p:cNvPr id="3" name="Content Placeholder 2"/>
          <p:cNvSpPr>
            <a:spLocks noGrp="1"/>
          </p:cNvSpPr>
          <p:nvPr>
            <p:ph idx="1"/>
          </p:nvPr>
        </p:nvSpPr>
        <p:spPr/>
        <p:txBody>
          <a:bodyPr>
            <a:noAutofit/>
          </a:bodyPr>
          <a:lstStyle/>
          <a:p>
            <a:r>
              <a:rPr lang="en-US" sz="2800" dirty="0">
                <a:solidFill>
                  <a:schemeClr val="tx2"/>
                </a:solidFill>
              </a:rPr>
              <a:t>What does status mean to you?</a:t>
            </a:r>
          </a:p>
          <a:p>
            <a:r>
              <a:rPr lang="en-US" sz="2800" dirty="0">
                <a:solidFill>
                  <a:schemeClr val="tx2"/>
                </a:solidFill>
              </a:rPr>
              <a:t>Whose opinions matter to you most?</a:t>
            </a:r>
          </a:p>
          <a:p>
            <a:r>
              <a:rPr lang="en-US" sz="2800" dirty="0">
                <a:solidFill>
                  <a:schemeClr val="tx2"/>
                </a:solidFill>
              </a:rPr>
              <a:t>What values does status reflect?</a:t>
            </a:r>
          </a:p>
          <a:p>
            <a:r>
              <a:rPr lang="en-US" sz="2800" dirty="0">
                <a:solidFill>
                  <a:schemeClr val="tx2"/>
                </a:solidFill>
              </a:rPr>
              <a:t>Can you explain why a rock star has more status than a teacher or politician?</a:t>
            </a:r>
          </a:p>
          <a:p>
            <a:r>
              <a:rPr lang="en-US" sz="2800" dirty="0">
                <a:solidFill>
                  <a:schemeClr val="tx2"/>
                </a:solidFill>
              </a:rPr>
              <a:t>Answer Activity 141 questions by circling whether you agree or disagree with the  statements.</a:t>
            </a:r>
          </a:p>
        </p:txBody>
      </p:sp>
    </p:spTree>
    <p:extLst>
      <p:ext uri="{BB962C8B-B14F-4D97-AF65-F5344CB8AC3E}">
        <p14:creationId xmlns:p14="http://schemas.microsoft.com/office/powerpoint/2010/main" val="31426418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Reality Check</a:t>
            </a:r>
            <a:endParaRPr lang="en-US" sz="4800" b="1" dirty="0"/>
          </a:p>
        </p:txBody>
      </p:sp>
      <p:sp>
        <p:nvSpPr>
          <p:cNvPr id="3" name="Content Placeholder 2"/>
          <p:cNvSpPr>
            <a:spLocks noGrp="1"/>
          </p:cNvSpPr>
          <p:nvPr>
            <p:ph idx="1"/>
          </p:nvPr>
        </p:nvSpPr>
        <p:spPr/>
        <p:txBody>
          <a:bodyPr>
            <a:noAutofit/>
          </a:bodyPr>
          <a:lstStyle/>
          <a:p>
            <a:r>
              <a:rPr lang="en-US" sz="2800" dirty="0">
                <a:solidFill>
                  <a:srgbClr val="00B050"/>
                </a:solidFill>
              </a:rPr>
              <a:t>So, you want to be a professional athlete?</a:t>
            </a:r>
          </a:p>
          <a:p>
            <a:r>
              <a:rPr lang="en-US" sz="2800" dirty="0">
                <a:solidFill>
                  <a:srgbClr val="004080"/>
                </a:solidFill>
              </a:rPr>
              <a:t>What percentage of high school football players make it to the </a:t>
            </a:r>
            <a:r>
              <a:rPr lang="en-US" sz="2800" dirty="0">
                <a:solidFill>
                  <a:srgbClr val="00B0F0"/>
                </a:solidFill>
              </a:rPr>
              <a:t>NFL</a:t>
            </a:r>
            <a:r>
              <a:rPr lang="en-US" sz="2800" dirty="0">
                <a:solidFill>
                  <a:schemeClr val="bg1"/>
                </a:solidFill>
              </a:rPr>
              <a:t>?</a:t>
            </a:r>
          </a:p>
          <a:p>
            <a:r>
              <a:rPr lang="en-US" sz="2800" dirty="0">
                <a:solidFill>
                  <a:srgbClr val="004080"/>
                </a:solidFill>
              </a:rPr>
              <a:t>According to the </a:t>
            </a:r>
            <a:r>
              <a:rPr lang="en-US" sz="2800" dirty="0">
                <a:solidFill>
                  <a:srgbClr val="00B0F0"/>
                </a:solidFill>
              </a:rPr>
              <a:t>NFL</a:t>
            </a:r>
            <a:r>
              <a:rPr lang="en-US" sz="2800" dirty="0">
                <a:solidFill>
                  <a:schemeClr val="bg1"/>
                </a:solidFill>
              </a:rPr>
              <a:t> </a:t>
            </a:r>
            <a:r>
              <a:rPr lang="en-US" sz="2800" dirty="0">
                <a:solidFill>
                  <a:srgbClr val="004080"/>
                </a:solidFill>
              </a:rPr>
              <a:t>Players Association, only </a:t>
            </a:r>
            <a:r>
              <a:rPr lang="en-US" sz="2800" dirty="0">
                <a:solidFill>
                  <a:srgbClr val="FF0000"/>
                </a:solidFill>
              </a:rPr>
              <a:t>2%</a:t>
            </a:r>
            <a:r>
              <a:rPr lang="en-US" sz="2800" dirty="0">
                <a:solidFill>
                  <a:schemeClr val="bg1"/>
                </a:solidFill>
              </a:rPr>
              <a:t> </a:t>
            </a:r>
            <a:r>
              <a:rPr lang="en-US" sz="2800" dirty="0">
                <a:solidFill>
                  <a:srgbClr val="004080"/>
                </a:solidFill>
              </a:rPr>
              <a:t>of high school football players make it to the NFL.</a:t>
            </a:r>
          </a:p>
          <a:p>
            <a:r>
              <a:rPr lang="en-US" sz="2800" dirty="0">
                <a:solidFill>
                  <a:srgbClr val="004080"/>
                </a:solidFill>
              </a:rPr>
              <a:t>215 out of 100,000 high school football players or 1</a:t>
            </a:r>
            <a:r>
              <a:rPr lang="en-US" sz="2800" dirty="0">
                <a:solidFill>
                  <a:srgbClr val="00B050"/>
                </a:solidFill>
              </a:rPr>
              <a:t> person in 20 seasons</a:t>
            </a:r>
            <a:r>
              <a:rPr lang="en-US" sz="2800" dirty="0">
                <a:solidFill>
                  <a:schemeClr val="bg1"/>
                </a:solidFill>
              </a:rPr>
              <a:t>!</a:t>
            </a:r>
          </a:p>
          <a:p>
            <a:r>
              <a:rPr lang="en-US" sz="2800" dirty="0">
                <a:solidFill>
                  <a:srgbClr val="004080"/>
                </a:solidFill>
              </a:rPr>
              <a:t>1.8% of </a:t>
            </a:r>
            <a:r>
              <a:rPr lang="en-US" sz="2800" dirty="0">
                <a:solidFill>
                  <a:srgbClr val="00B0F0"/>
                </a:solidFill>
              </a:rPr>
              <a:t>NCAA</a:t>
            </a:r>
            <a:r>
              <a:rPr lang="en-US" sz="2800" dirty="0">
                <a:solidFill>
                  <a:schemeClr val="bg1"/>
                </a:solidFill>
              </a:rPr>
              <a:t> </a:t>
            </a:r>
            <a:r>
              <a:rPr lang="en-US" sz="2800" dirty="0">
                <a:solidFill>
                  <a:srgbClr val="004080"/>
                </a:solidFill>
              </a:rPr>
              <a:t>football players make it to the </a:t>
            </a:r>
            <a:r>
              <a:rPr lang="en-US" sz="2800" dirty="0">
                <a:solidFill>
                  <a:srgbClr val="00B0F0"/>
                </a:solidFill>
              </a:rPr>
              <a:t>NFL</a:t>
            </a:r>
            <a:r>
              <a:rPr lang="en-US" sz="2800" dirty="0">
                <a:solidFill>
                  <a:schemeClr val="bg1"/>
                </a:solidFill>
              </a:rPr>
              <a:t>.</a:t>
            </a:r>
          </a:p>
          <a:p>
            <a:r>
              <a:rPr lang="en-US" sz="2800" dirty="0">
                <a:solidFill>
                  <a:srgbClr val="004080"/>
                </a:solidFill>
              </a:rPr>
              <a:t>Of the </a:t>
            </a:r>
            <a:r>
              <a:rPr lang="en-US" sz="2800" dirty="0">
                <a:solidFill>
                  <a:srgbClr val="FF0000"/>
                </a:solidFill>
              </a:rPr>
              <a:t>9000 players </a:t>
            </a:r>
            <a:r>
              <a:rPr lang="en-US" sz="2800" dirty="0">
                <a:solidFill>
                  <a:srgbClr val="004080"/>
                </a:solidFill>
              </a:rPr>
              <a:t>who participate at a college </a:t>
            </a:r>
            <a:r>
              <a:rPr lang="en-US" sz="2800" dirty="0">
                <a:solidFill>
                  <a:schemeClr val="bg1"/>
                </a:solidFill>
              </a:rPr>
              <a:t>level…only </a:t>
            </a:r>
            <a:r>
              <a:rPr lang="en-US" sz="2800" dirty="0">
                <a:solidFill>
                  <a:srgbClr val="FF0000"/>
                </a:solidFill>
              </a:rPr>
              <a:t>310!</a:t>
            </a:r>
            <a:endParaRPr lang="en-US" sz="2800" dirty="0">
              <a:solidFill>
                <a:schemeClr val="tx2"/>
              </a:solidFill>
            </a:endParaRPr>
          </a:p>
        </p:txBody>
      </p:sp>
    </p:spTree>
    <p:extLst>
      <p:ext uri="{BB962C8B-B14F-4D97-AF65-F5344CB8AC3E}">
        <p14:creationId xmlns:p14="http://schemas.microsoft.com/office/powerpoint/2010/main" val="71409997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Reality Check</a:t>
            </a:r>
            <a:endParaRPr lang="en-US" sz="4800" b="1" dirty="0"/>
          </a:p>
        </p:txBody>
      </p:sp>
      <p:sp>
        <p:nvSpPr>
          <p:cNvPr id="3" name="Content Placeholder 2"/>
          <p:cNvSpPr>
            <a:spLocks noGrp="1"/>
          </p:cNvSpPr>
          <p:nvPr>
            <p:ph idx="1"/>
          </p:nvPr>
        </p:nvSpPr>
        <p:spPr/>
        <p:txBody>
          <a:bodyPr>
            <a:noAutofit/>
          </a:bodyPr>
          <a:lstStyle/>
          <a:p>
            <a:r>
              <a:rPr lang="en-US" sz="2800" dirty="0">
                <a:solidFill>
                  <a:schemeClr val="bg1"/>
                </a:solidFill>
                <a:hlinkClick r:id="rId3"/>
              </a:rPr>
              <a:t>Why NFL Players need a 10 year plan!</a:t>
            </a:r>
            <a:endParaRPr lang="en-US" sz="2800" dirty="0">
              <a:solidFill>
                <a:schemeClr val="bg1"/>
              </a:solidFill>
            </a:endParaRPr>
          </a:p>
          <a:p>
            <a:endParaRPr lang="en-US" sz="2800" dirty="0">
              <a:solidFill>
                <a:schemeClr val="tx2"/>
              </a:solidFill>
            </a:endParaRPr>
          </a:p>
        </p:txBody>
      </p:sp>
    </p:spTree>
    <p:extLst>
      <p:ext uri="{BB962C8B-B14F-4D97-AF65-F5344CB8AC3E}">
        <p14:creationId xmlns:p14="http://schemas.microsoft.com/office/powerpoint/2010/main" val="238286459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Warm Up:  Job Characteristics</a:t>
            </a:r>
            <a:endParaRPr lang="en-US" b="1" dirty="0"/>
          </a:p>
        </p:txBody>
      </p:sp>
      <p:sp>
        <p:nvSpPr>
          <p:cNvPr id="3" name="Content Placeholder 2"/>
          <p:cNvSpPr>
            <a:spLocks noGrp="1"/>
          </p:cNvSpPr>
          <p:nvPr>
            <p:ph idx="1"/>
          </p:nvPr>
        </p:nvSpPr>
        <p:spPr/>
        <p:txBody>
          <a:bodyPr>
            <a:noAutofit/>
          </a:bodyPr>
          <a:lstStyle/>
          <a:p>
            <a:pPr marL="0" indent="0">
              <a:buNone/>
            </a:pPr>
            <a:endParaRPr lang="en-US" sz="2800" dirty="0" smtClean="0">
              <a:solidFill>
                <a:schemeClr val="bg1"/>
              </a:solidFill>
            </a:endParaRPr>
          </a:p>
          <a:p>
            <a:r>
              <a:rPr lang="en-US" sz="3200" dirty="0">
                <a:solidFill>
                  <a:schemeClr val="tx2"/>
                </a:solidFill>
              </a:rPr>
              <a:t>Answer in complete sentences.</a:t>
            </a:r>
          </a:p>
          <a:p>
            <a:endParaRPr lang="en-US" sz="3200" dirty="0">
              <a:solidFill>
                <a:schemeClr val="tx2"/>
              </a:solidFill>
            </a:endParaRPr>
          </a:p>
          <a:p>
            <a:pPr marL="514350" indent="-514350">
              <a:buFont typeface="+mj-lt"/>
              <a:buAutoNum type="arabicPeriod"/>
            </a:pPr>
            <a:r>
              <a:rPr lang="en-US" sz="3200" dirty="0">
                <a:solidFill>
                  <a:schemeClr val="tx2"/>
                </a:solidFill>
              </a:rPr>
              <a:t>What job setting do you want to work in?</a:t>
            </a:r>
          </a:p>
          <a:p>
            <a:pPr marL="514350" indent="-514350">
              <a:buFont typeface="+mj-lt"/>
              <a:buAutoNum type="arabicPeriod"/>
            </a:pPr>
            <a:endParaRPr lang="en-US" sz="3200" dirty="0">
              <a:solidFill>
                <a:schemeClr val="tx2"/>
              </a:solidFill>
            </a:endParaRPr>
          </a:p>
          <a:p>
            <a:pPr marL="514350" indent="-514350">
              <a:buFont typeface="+mj-lt"/>
              <a:buAutoNum type="arabicPeriod"/>
            </a:pPr>
            <a:r>
              <a:rPr lang="en-US" sz="3200" dirty="0">
                <a:solidFill>
                  <a:schemeClr val="tx2"/>
                </a:solidFill>
              </a:rPr>
              <a:t>Describe your ideal career based on what you have learned.</a:t>
            </a:r>
          </a:p>
          <a:p>
            <a:pPr marL="0" indent="0">
              <a:buNone/>
              <a:defRPr/>
            </a:pPr>
            <a:endParaRPr lang="en-US" sz="3600" dirty="0">
              <a:solidFill>
                <a:schemeClr val="tx2"/>
              </a:solidFill>
            </a:endParaRPr>
          </a:p>
        </p:txBody>
      </p:sp>
    </p:spTree>
    <p:extLst>
      <p:ext uri="{BB962C8B-B14F-4D97-AF65-F5344CB8AC3E}">
        <p14:creationId xmlns:p14="http://schemas.microsoft.com/office/powerpoint/2010/main" val="2638413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a:solidFill>
                  <a:schemeClr val="accent5"/>
                </a:solidFill>
              </a:rPr>
              <a:t>Activity </a:t>
            </a:r>
            <a:r>
              <a:rPr lang="en-US" sz="4800" dirty="0" smtClean="0">
                <a:solidFill>
                  <a:schemeClr val="accent5"/>
                </a:solidFill>
              </a:rPr>
              <a:t>137: Job Characteristics</a:t>
            </a:r>
            <a:endParaRPr lang="en-US" sz="4800" b="1" dirty="0">
              <a:solidFill>
                <a:schemeClr val="accent5"/>
              </a:solidFill>
            </a:endParaRPr>
          </a:p>
        </p:txBody>
      </p:sp>
      <p:sp>
        <p:nvSpPr>
          <p:cNvPr id="3" name="Content Placeholder 2"/>
          <p:cNvSpPr>
            <a:spLocks noGrp="1"/>
          </p:cNvSpPr>
          <p:nvPr>
            <p:ph idx="1"/>
          </p:nvPr>
        </p:nvSpPr>
        <p:spPr/>
        <p:txBody>
          <a:bodyPr>
            <a:noAutofit/>
          </a:bodyPr>
          <a:lstStyle/>
          <a:p>
            <a:r>
              <a:rPr lang="en-US" sz="3600" u="sng" dirty="0">
                <a:solidFill>
                  <a:schemeClr val="tx2"/>
                </a:solidFill>
              </a:rPr>
              <a:t>Objective:</a:t>
            </a:r>
            <a:r>
              <a:rPr lang="en-US" sz="3600" dirty="0">
                <a:solidFill>
                  <a:schemeClr val="tx2"/>
                </a:solidFill>
              </a:rPr>
              <a:t> </a:t>
            </a:r>
          </a:p>
          <a:p>
            <a:r>
              <a:rPr lang="en-US" sz="3600" dirty="0">
                <a:solidFill>
                  <a:schemeClr val="tx2"/>
                </a:solidFill>
              </a:rPr>
              <a:t>To help students understand the broad career interest areas and the types of jobs in each area.  </a:t>
            </a:r>
          </a:p>
        </p:txBody>
      </p:sp>
    </p:spTree>
    <p:extLst>
      <p:ext uri="{BB962C8B-B14F-4D97-AF65-F5344CB8AC3E}">
        <p14:creationId xmlns:p14="http://schemas.microsoft.com/office/powerpoint/2010/main" val="39674567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Job Characteristics</a:t>
            </a:r>
            <a:endParaRPr lang="en-US" sz="4800" b="1" dirty="0"/>
          </a:p>
        </p:txBody>
      </p:sp>
      <p:sp>
        <p:nvSpPr>
          <p:cNvPr id="3" name="Content Placeholder 2"/>
          <p:cNvSpPr>
            <a:spLocks noGrp="1"/>
          </p:cNvSpPr>
          <p:nvPr>
            <p:ph idx="1"/>
          </p:nvPr>
        </p:nvSpPr>
        <p:spPr/>
        <p:txBody>
          <a:bodyPr>
            <a:noAutofit/>
          </a:bodyPr>
          <a:lstStyle/>
          <a:p>
            <a:r>
              <a:rPr lang="en-US" sz="2400" dirty="0">
                <a:solidFill>
                  <a:schemeClr val="tx2"/>
                </a:solidFill>
              </a:rPr>
              <a:t>Today, workers have more options than they did 20 or 30 years ago.</a:t>
            </a:r>
          </a:p>
          <a:p>
            <a:r>
              <a:rPr lang="en-US" sz="2400" dirty="0">
                <a:solidFill>
                  <a:schemeClr val="tx2"/>
                </a:solidFill>
              </a:rPr>
              <a:t>Technological advance have created hundreds of new jobs.</a:t>
            </a:r>
          </a:p>
          <a:p>
            <a:r>
              <a:rPr lang="en-US" sz="2400" dirty="0">
                <a:solidFill>
                  <a:schemeClr val="tx2"/>
                </a:solidFill>
              </a:rPr>
              <a:t>Society has changed!  The workplace has evolved to have: Flexible hours, job sharing, and telecommuting which were unheard of in the not-too-distant past.</a:t>
            </a:r>
          </a:p>
          <a:p>
            <a:r>
              <a:rPr lang="en-US" sz="2400" dirty="0">
                <a:solidFill>
                  <a:schemeClr val="tx2"/>
                </a:solidFill>
              </a:rPr>
              <a:t>Today, more people than ever are starting their own businesses as well!</a:t>
            </a:r>
          </a:p>
        </p:txBody>
      </p:sp>
    </p:spTree>
    <p:extLst>
      <p:ext uri="{BB962C8B-B14F-4D97-AF65-F5344CB8AC3E}">
        <p14:creationId xmlns:p14="http://schemas.microsoft.com/office/powerpoint/2010/main" val="274703399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Job Characteristics Cont.</a:t>
            </a:r>
            <a:endParaRPr lang="en-US" sz="4800" b="1" dirty="0"/>
          </a:p>
        </p:txBody>
      </p:sp>
      <p:sp>
        <p:nvSpPr>
          <p:cNvPr id="3" name="Content Placeholder 2"/>
          <p:cNvSpPr>
            <a:spLocks noGrp="1"/>
          </p:cNvSpPr>
          <p:nvPr>
            <p:ph idx="1"/>
          </p:nvPr>
        </p:nvSpPr>
        <p:spPr/>
        <p:txBody>
          <a:bodyPr>
            <a:noAutofit/>
          </a:bodyPr>
          <a:lstStyle/>
          <a:p>
            <a:r>
              <a:rPr lang="en-US" sz="2400" dirty="0">
                <a:solidFill>
                  <a:schemeClr val="tx2"/>
                </a:solidFill>
              </a:rPr>
              <a:t>Some people are  enticed by these new possibilities, others Some people are  enticed by these new possibilities, others prefer to work in more traditional settings.</a:t>
            </a:r>
          </a:p>
          <a:p>
            <a:r>
              <a:rPr lang="en-US" sz="2400" dirty="0">
                <a:solidFill>
                  <a:schemeClr val="tx2"/>
                </a:solidFill>
              </a:rPr>
              <a:t>The new ways of working will probably give you more freedom, but usually involve more risks  and offer less security.</a:t>
            </a:r>
          </a:p>
          <a:p>
            <a:r>
              <a:rPr lang="en-US" sz="2400" dirty="0">
                <a:solidFill>
                  <a:schemeClr val="tx2"/>
                </a:solidFill>
              </a:rPr>
              <a:t>Traditional jobs offer more security and possibly, less anxiety</a:t>
            </a:r>
            <a:r>
              <a:rPr lang="en-US" sz="2400" dirty="0">
                <a:solidFill>
                  <a:schemeClr val="bg1"/>
                </a:solidFill>
              </a:rPr>
              <a:t>.</a:t>
            </a:r>
          </a:p>
          <a:p>
            <a:endParaRPr lang="en-US" sz="2400" dirty="0"/>
          </a:p>
        </p:txBody>
      </p:sp>
    </p:spTree>
    <p:extLst>
      <p:ext uri="{BB962C8B-B14F-4D97-AF65-F5344CB8AC3E}">
        <p14:creationId xmlns:p14="http://schemas.microsoft.com/office/powerpoint/2010/main" val="122759429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lstStyle/>
          <a:p>
            <a:r>
              <a:rPr lang="en-US" sz="4800" dirty="0" smtClean="0"/>
              <a:t>Consider Your Options</a:t>
            </a:r>
            <a:endParaRPr lang="en-US" sz="4800" b="1" dirty="0"/>
          </a:p>
        </p:txBody>
      </p:sp>
      <p:sp>
        <p:nvSpPr>
          <p:cNvPr id="3" name="Content Placeholder 2"/>
          <p:cNvSpPr>
            <a:spLocks noGrp="1"/>
          </p:cNvSpPr>
          <p:nvPr>
            <p:ph idx="1"/>
          </p:nvPr>
        </p:nvSpPr>
        <p:spPr/>
        <p:txBody>
          <a:bodyPr>
            <a:noAutofit/>
          </a:bodyPr>
          <a:lstStyle/>
          <a:p>
            <a:r>
              <a:rPr lang="en-US" sz="2400" dirty="0">
                <a:solidFill>
                  <a:srgbClr val="FF0000"/>
                </a:solidFill>
              </a:rPr>
              <a:t>Full-time job</a:t>
            </a:r>
            <a:r>
              <a:rPr lang="en-US" sz="2400" dirty="0">
                <a:solidFill>
                  <a:srgbClr val="004080"/>
                </a:solidFill>
              </a:rPr>
              <a:t>: Calls for 35-40 hours or more per week.</a:t>
            </a:r>
          </a:p>
          <a:p>
            <a:r>
              <a:rPr lang="en-US" sz="2400" dirty="0">
                <a:solidFill>
                  <a:srgbClr val="00B050"/>
                </a:solidFill>
              </a:rPr>
              <a:t>Part-time job</a:t>
            </a:r>
            <a:r>
              <a:rPr lang="en-US" sz="2400" dirty="0">
                <a:solidFill>
                  <a:srgbClr val="004080"/>
                </a:solidFill>
              </a:rPr>
              <a:t>: Calls for less than 35 hours per week.</a:t>
            </a:r>
          </a:p>
          <a:p>
            <a:r>
              <a:rPr lang="en-US" sz="2400" dirty="0">
                <a:solidFill>
                  <a:srgbClr val="0070C0"/>
                </a:solidFill>
              </a:rPr>
              <a:t>Composite Careers</a:t>
            </a:r>
            <a:r>
              <a:rPr lang="en-US" sz="2400" dirty="0">
                <a:solidFill>
                  <a:srgbClr val="004080"/>
                </a:solidFill>
              </a:rPr>
              <a:t>: Having two or three jobs at the same time. You might be a construction worker and cabinet maker. Combine secure jobs with more high risk jobs.</a:t>
            </a:r>
          </a:p>
          <a:p>
            <a:pPr>
              <a:buNone/>
            </a:pPr>
            <a:endParaRPr lang="en-US" sz="2400" dirty="0"/>
          </a:p>
          <a:p>
            <a:endParaRPr lang="en-US" sz="2400" dirty="0"/>
          </a:p>
        </p:txBody>
      </p:sp>
    </p:spTree>
    <p:extLst>
      <p:ext uri="{BB962C8B-B14F-4D97-AF65-F5344CB8AC3E}">
        <p14:creationId xmlns:p14="http://schemas.microsoft.com/office/powerpoint/2010/main" val="310438268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Custom 1">
      <a:dk1>
        <a:srgbClr val="000000"/>
      </a:dk1>
      <a:lt1>
        <a:srgbClr val="FFFFFF"/>
      </a:lt1>
      <a:dk2>
        <a:srgbClr val="004080"/>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1663</TotalTime>
  <Words>1044</Words>
  <Application>Microsoft Macintosh PowerPoint</Application>
  <PresentationFormat>On-screen Show (4:3)</PresentationFormat>
  <Paragraphs>80</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Executive</vt:lpstr>
      <vt:lpstr>Activity 138-139:  Employee or Employer</vt:lpstr>
      <vt:lpstr>Activity 141: What About Status?</vt:lpstr>
      <vt:lpstr>Reality Check</vt:lpstr>
      <vt:lpstr>Reality Check</vt:lpstr>
      <vt:lpstr>Warm Up:  Job Characteristics</vt:lpstr>
      <vt:lpstr>Activity 137: Job Characteristics</vt:lpstr>
      <vt:lpstr>Job Characteristics</vt:lpstr>
      <vt:lpstr>Job Characteristics Cont.</vt:lpstr>
      <vt:lpstr>Consider Your Options</vt:lpstr>
      <vt:lpstr>Structured vs. Flexible Hours</vt:lpstr>
      <vt:lpstr>Pay</vt:lpstr>
      <vt:lpstr>Location</vt:lpstr>
      <vt:lpstr>Locations</vt:lpstr>
      <vt:lpstr>Career Types</vt:lpstr>
      <vt:lpstr>Anxiety</vt:lpstr>
      <vt:lpstr>Anxiety Tolerance</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ljdflkajsdlfj</dc:title>
  <dc:creator>WEAVER</dc:creator>
  <cp:lastModifiedBy>Michael Weaver</cp:lastModifiedBy>
  <cp:revision>151</cp:revision>
  <dcterms:created xsi:type="dcterms:W3CDTF">2019-07-07T21:23:27Z</dcterms:created>
  <dcterms:modified xsi:type="dcterms:W3CDTF">2019-07-28T21:00:48Z</dcterms:modified>
</cp:coreProperties>
</file>